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8" roundtripDataSignature="AMtx7mih++mSqPwGNLt/7FdZsEorCeKH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35" name="Google Shape;35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1" name="Google Shape;41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2" name="Google Shape;42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3" name="Google Shape;5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4" name="Google Shape;5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5" name="Google Shape;5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6" name="Google Shape;56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62" name="Google Shape;62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63" name="Google Shape;63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99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Relationship Id="rId4" Type="http://schemas.openxmlformats.org/officeDocument/2006/relationships/image" Target="../media/image5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18.jpg"/><Relationship Id="rId5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0.jpg"/><Relationship Id="rId5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15.png"/><Relationship Id="rId5" Type="http://schemas.openxmlformats.org/officeDocument/2006/relationships/image" Target="../media/image2.jp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Relationship Id="rId4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jpg"/><Relationship Id="rId4" Type="http://schemas.openxmlformats.org/officeDocument/2006/relationships/image" Target="../media/image26.jpg"/><Relationship Id="rId5" Type="http://schemas.openxmlformats.org/officeDocument/2006/relationships/image" Target="../media/image23.jpg"/><Relationship Id="rId6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Relationship Id="rId4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jpg"/><Relationship Id="rId4" Type="http://schemas.openxmlformats.org/officeDocument/2006/relationships/image" Target="../media/image35.jpg"/><Relationship Id="rId5" Type="http://schemas.openxmlformats.org/officeDocument/2006/relationships/image" Target="../media/image32.jpg"/><Relationship Id="rId6" Type="http://schemas.openxmlformats.org/officeDocument/2006/relationships/image" Target="../media/image28.jpg"/><Relationship Id="rId7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84212" y="-3175"/>
            <a:ext cx="10729912" cy="686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19725" y="981075"/>
            <a:ext cx="3724275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0" y="15875"/>
            <a:ext cx="9324900" cy="7851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US" sz="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Картограф</a:t>
            </a:r>
            <a:r>
              <a:rPr b="1" lang="en-US" sz="4500">
                <a:solidFill>
                  <a:schemeClr val="dk1"/>
                </a:solidFill>
              </a:rPr>
              <a:t>иялық проекциялар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972413" y="327387"/>
            <a:ext cx="705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Arial"/>
              <a:buNone/>
            </a:pPr>
            <a:r>
              <a:rPr b="1" lang="en-US" sz="1700">
                <a:solidFill>
                  <a:srgbClr val="FFCC00"/>
                </a:solidFill>
              </a:rPr>
              <a:t>Карта проекциясы-географиялық координаталарды (ендік, бойлық) жоспарлы координаталарға (x,y) түрлендіру процесі.</a:t>
            </a:r>
            <a:endParaRPr sz="300"/>
          </a:p>
        </p:txBody>
      </p:sp>
      <p:pic>
        <p:nvPicPr>
          <p:cNvPr descr="google3"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125537"/>
            <a:ext cx="3960812" cy="2484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4" id="97" name="Google Shape;9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7900" y="1125537"/>
            <a:ext cx="4175125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p1" id="98" name="Google Shape;9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5025" y="4221162"/>
            <a:ext cx="4319587" cy="237966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0" y="5084762"/>
            <a:ext cx="4500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600"/>
              <a:buFont typeface="Arial"/>
              <a:buNone/>
            </a:pPr>
            <a:r>
              <a:rPr i="0" lang="en-US" sz="1500" cap="none" strike="noStrike">
                <a:solidFill>
                  <a:srgbClr val="FFCC00"/>
                </a:solidFill>
              </a:rPr>
              <a:t> </a:t>
            </a:r>
            <a:r>
              <a:rPr lang="en-US" sz="1700">
                <a:solidFill>
                  <a:schemeClr val="lt1"/>
                </a:solidFill>
              </a:rPr>
              <a:t>ашылатын бет</a:t>
            </a:r>
            <a:endParaRPr sz="17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lt1"/>
                </a:solidFill>
              </a:rPr>
              <a:t>(жазықтық, конус, цилиндр) –</a:t>
            </a:r>
            <a:endParaRPr sz="17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lt1"/>
                </a:solidFill>
              </a:rPr>
              <a:t>белгілі бір сызықтар бойымен кесу және кеңейту арқылы созылмай тегіс жасалуы мүмкін бет.</a:t>
            </a:r>
            <a:endParaRPr sz="17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6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</a:endParaRPr>
          </a:p>
        </p:txBody>
      </p:sp>
      <p:cxnSp>
        <p:nvCxnSpPr>
          <p:cNvPr id="100" name="Google Shape;100;p2"/>
          <p:cNvCxnSpPr/>
          <p:nvPr/>
        </p:nvCxnSpPr>
        <p:spPr>
          <a:xfrm>
            <a:off x="3924300" y="2276475"/>
            <a:ext cx="1152525" cy="0"/>
          </a:xfrm>
          <a:prstGeom prst="straightConnector1">
            <a:avLst/>
          </a:prstGeom>
          <a:noFill/>
          <a:ln cap="flat" cmpd="sng" w="44450">
            <a:solidFill>
              <a:schemeClr val="lt1"/>
            </a:solidFill>
            <a:prstDash val="solid"/>
            <a:miter lim="800000"/>
            <a:headEnd len="med" w="med" type="none"/>
            <a:tailEnd len="lg" w="lg" type="triangle"/>
          </a:ln>
        </p:spPr>
      </p:cxnSp>
      <p:sp>
        <p:nvSpPr>
          <p:cNvPr id="101" name="Google Shape;101;p2"/>
          <p:cNvSpPr txBox="1"/>
          <p:nvPr/>
        </p:nvSpPr>
        <p:spPr>
          <a:xfrm>
            <a:off x="1619250" y="3716337"/>
            <a:ext cx="493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FF00"/>
                </a:solidFill>
              </a:rPr>
              <a:t>Проекцияларды құруға 2 элемент қатысады: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107950" y="4221162"/>
            <a:ext cx="4211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lt1"/>
                </a:solidFill>
              </a:rPr>
              <a:t>жер фигурасы</a:t>
            </a:r>
            <a:endParaRPr sz="18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lt1"/>
                </a:solidFill>
              </a:rPr>
              <a:t>(жазықтық, сфера, сфероид)</a:t>
            </a:r>
            <a:endParaRPr sz="18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/>
        </p:nvSpPr>
        <p:spPr>
          <a:xfrm>
            <a:off x="0" y="260350"/>
            <a:ext cx="903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FF00"/>
                </a:solidFill>
              </a:rPr>
              <a:t>Картографиялық проекциялардың ешқайсысы</a:t>
            </a:r>
            <a:endParaRPr b="1" sz="1600">
              <a:solidFill>
                <a:srgbClr val="FFFF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FF00"/>
                </a:solidFill>
              </a:rPr>
              <a:t>пішінді бұрмаламай үлкен аумақтарды сақтай алмайды.</a:t>
            </a:r>
            <a:endParaRPr b="1" sz="1600">
              <a:solidFill>
                <a:srgbClr val="FFFF00"/>
              </a:solidFill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2028548" y="1840550"/>
            <a:ext cx="570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CC00"/>
                </a:solidFill>
              </a:rPr>
              <a:t>Бұрмалану түріне сәйкес проекциялар бөлінеді:</a:t>
            </a:r>
            <a:endParaRPr/>
          </a:p>
        </p:txBody>
      </p:sp>
      <p:grpSp>
        <p:nvGrpSpPr>
          <p:cNvPr id="109" name="Google Shape;109;p3"/>
          <p:cNvGrpSpPr/>
          <p:nvPr/>
        </p:nvGrpSpPr>
        <p:grpSpPr>
          <a:xfrm>
            <a:off x="119062" y="2420937"/>
            <a:ext cx="2857500" cy="4713288"/>
            <a:chOff x="75" y="1525"/>
            <a:chExt cx="1800" cy="2969"/>
          </a:xfrm>
        </p:grpSpPr>
        <p:pic>
          <p:nvPicPr>
            <p:cNvPr descr="равноугольная" id="110" name="Google Shape;110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3" y="1525"/>
              <a:ext cx="1729" cy="17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3"/>
            <p:cNvSpPr txBox="1"/>
            <p:nvPr/>
          </p:nvSpPr>
          <p:spPr>
            <a:xfrm>
              <a:off x="75" y="3294"/>
              <a:ext cx="1800" cy="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500">
                  <a:solidFill>
                    <a:srgbClr val="FFFF00"/>
                  </a:solidFill>
                </a:rPr>
                <a:t>Тең бұрышты</a:t>
              </a:r>
              <a:endParaRPr sz="1500">
                <a:solidFill>
                  <a:srgbClr val="FFFF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500">
                  <a:solidFill>
                    <a:srgbClr val="FFFF00"/>
                  </a:solidFill>
                </a:rPr>
                <a:t>жергілікті бұрыштар барлық жерде шынайы, кішігірім формалар бұрмаланбай сақталады, аудан мен қашықтық бұрмаланған.</a:t>
              </a:r>
              <a:endParaRPr sz="1500">
                <a:solidFill>
                  <a:srgbClr val="FFFF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400"/>
                <a:buFont typeface="Arial"/>
                <a:buNone/>
              </a:pPr>
              <a:r>
                <a:t/>
              </a:r>
              <a:endParaRPr sz="1500">
                <a:solidFill>
                  <a:srgbClr val="FFFF00"/>
                </a:solidFill>
              </a:endParaRPr>
            </a:p>
          </p:txBody>
        </p:sp>
      </p:grpSp>
      <p:grpSp>
        <p:nvGrpSpPr>
          <p:cNvPr id="112" name="Google Shape;112;p3"/>
          <p:cNvGrpSpPr/>
          <p:nvPr/>
        </p:nvGrpSpPr>
        <p:grpSpPr>
          <a:xfrm>
            <a:off x="3109912" y="2468562"/>
            <a:ext cx="2901949" cy="4208462"/>
            <a:chOff x="1959" y="1555"/>
            <a:chExt cx="1828" cy="2651"/>
          </a:xfrm>
        </p:grpSpPr>
        <p:pic>
          <p:nvPicPr>
            <p:cNvPr descr="равновеликая" id="113" name="Google Shape;113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018" y="1555"/>
              <a:ext cx="1769" cy="17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3"/>
            <p:cNvSpPr txBox="1"/>
            <p:nvPr/>
          </p:nvSpPr>
          <p:spPr>
            <a:xfrm>
              <a:off x="1959" y="3306"/>
              <a:ext cx="1800" cy="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Arial"/>
                <a:buNone/>
              </a:pPr>
              <a:r>
                <a:rPr i="0" lang="en-US" sz="1600" u="none" cap="none" strike="noStrike">
                  <a:solidFill>
                    <a:srgbClr val="FFFF00"/>
                  </a:solidFill>
                </a:rPr>
                <a:t>        </a:t>
              </a:r>
              <a:r>
                <a:rPr lang="en-US" sz="1600">
                  <a:solidFill>
                    <a:srgbClr val="FFFF00"/>
                  </a:solidFill>
                </a:rPr>
                <a:t>Тең шамалы</a:t>
              </a:r>
              <a:endParaRPr sz="1600">
                <a:solidFill>
                  <a:srgbClr val="FFFF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600">
                  <a:solidFill>
                    <a:srgbClr val="FFFF00"/>
                  </a:solidFill>
                </a:rPr>
                <a:t>бейнеленген объектілердің аудандары сақталады, бұрыштары мен пішіні бұрмаланған.</a:t>
              </a:r>
              <a:endParaRPr sz="1600">
                <a:solidFill>
                  <a:srgbClr val="FFFF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Arial"/>
                <a:buNone/>
              </a:pPr>
              <a:r>
                <a:t/>
              </a:r>
              <a:endParaRPr sz="1600">
                <a:solidFill>
                  <a:srgbClr val="FFFF00"/>
                </a:solidFill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6229350" y="2492375"/>
            <a:ext cx="2857500" cy="4198953"/>
            <a:chOff x="3924" y="1570"/>
            <a:chExt cx="1800" cy="2645"/>
          </a:xfrm>
        </p:grpSpPr>
        <p:pic>
          <p:nvPicPr>
            <p:cNvPr descr="равнопромежуточная" id="116" name="Google Shape;116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969" y="1570"/>
              <a:ext cx="1708" cy="17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3"/>
            <p:cNvSpPr txBox="1"/>
            <p:nvPr/>
          </p:nvSpPr>
          <p:spPr>
            <a:xfrm>
              <a:off x="3924" y="3315"/>
              <a:ext cx="1800" cy="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Arial"/>
                <a:buNone/>
              </a:pPr>
              <a:r>
                <a:rPr lang="en-US">
                  <a:solidFill>
                    <a:srgbClr val="FFFF00"/>
                  </a:solidFill>
                </a:rPr>
                <a:t>Тең аралық </a:t>
              </a:r>
              <a:endParaRPr>
                <a:solidFill>
                  <a:srgbClr val="FFFF00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Arial"/>
                <a:buNone/>
              </a:pPr>
              <a:r>
                <a:rPr lang="en-US">
                  <a:solidFill>
                    <a:srgbClr val="FFFF00"/>
                  </a:solidFill>
                </a:rPr>
                <a:t>масштаб бір немесе бірнеше сызықтар бойымен сақталады немесе картадағы бір немесе екі нүкте мен әр басқа нүкте арасында нақты масштаб сақталады.</a:t>
              </a:r>
              <a:endParaRPr sz="10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равнопромежуточная1"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2137" y="476250"/>
            <a:ext cx="5400675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 txBox="1"/>
          <p:nvPr/>
        </p:nvSpPr>
        <p:spPr>
          <a:xfrm>
            <a:off x="4284662" y="3068637"/>
            <a:ext cx="273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00"/>
                </a:solidFill>
              </a:rPr>
              <a:t>тең өлшемді проекцияда</a:t>
            </a:r>
            <a:endParaRPr/>
          </a:p>
        </p:txBody>
      </p:sp>
      <p:pic>
        <p:nvPicPr>
          <p:cNvPr descr="равноугольная1" id="124" name="Google Shape;12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476250"/>
            <a:ext cx="2592387" cy="246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авновеликая1" id="125" name="Google Shape;12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212" y="3716337"/>
            <a:ext cx="7127875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"/>
          <p:cNvSpPr txBox="1"/>
          <p:nvPr/>
        </p:nvSpPr>
        <p:spPr>
          <a:xfrm>
            <a:off x="3203575" y="19050"/>
            <a:ext cx="281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Бұрмаланулар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323850" y="3092450"/>
            <a:ext cx="281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00"/>
                </a:solidFill>
              </a:rPr>
              <a:t>тең бұрышты проекцияда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2843212" y="6165850"/>
            <a:ext cx="3441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00"/>
                </a:solidFill>
              </a:rPr>
              <a:t>тең аралық проекцияда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/>
        </p:nvSpPr>
        <p:spPr>
          <a:xfrm>
            <a:off x="1403350" y="333375"/>
            <a:ext cx="6346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FFFF00"/>
                </a:solidFill>
              </a:rPr>
              <a:t>Ашылатын беттің түрі бойынша</a:t>
            </a:r>
            <a:endParaRPr b="1" sz="2400">
              <a:solidFill>
                <a:srgbClr val="FFFF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FFFF00"/>
                </a:solidFill>
              </a:rPr>
              <a:t>проекциялар бар</a:t>
            </a:r>
            <a:endParaRPr b="1" sz="2400">
              <a:solidFill>
                <a:srgbClr val="FFFF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FF00"/>
              </a:solidFill>
            </a:endParaRPr>
          </a:p>
        </p:txBody>
      </p:sp>
      <p:pic>
        <p:nvPicPr>
          <p:cNvPr descr="map1" id="134" name="Google Shape;1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1773237"/>
            <a:ext cx="6696075" cy="36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 txBox="1"/>
          <p:nvPr/>
        </p:nvSpPr>
        <p:spPr>
          <a:xfrm>
            <a:off x="971550" y="5564187"/>
            <a:ext cx="23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Цилиндр</a:t>
            </a:r>
            <a:r>
              <a:rPr b="1" lang="en-US" sz="2000">
                <a:solidFill>
                  <a:srgbClr val="FFFF00"/>
                </a:solidFill>
              </a:rPr>
              <a:t>лік</a:t>
            </a:r>
            <a:endParaRPr/>
          </a:p>
        </p:txBody>
      </p:sp>
      <p:sp>
        <p:nvSpPr>
          <p:cNvPr id="136" name="Google Shape;136;p5"/>
          <p:cNvSpPr txBox="1"/>
          <p:nvPr/>
        </p:nvSpPr>
        <p:spPr>
          <a:xfrm>
            <a:off x="3779837" y="5589587"/>
            <a:ext cx="151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Кон</a:t>
            </a:r>
            <a:r>
              <a:rPr b="1" lang="en-US" sz="1800">
                <a:solidFill>
                  <a:srgbClr val="FFFF00"/>
                </a:solidFill>
              </a:rPr>
              <a:t>устық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6067425" y="5588000"/>
            <a:ext cx="188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Азимутал</a:t>
            </a:r>
            <a:r>
              <a:rPr b="1" lang="en-US" sz="1800">
                <a:solidFill>
                  <a:srgbClr val="FFFF00"/>
                </a:solidFill>
              </a:rPr>
              <a:t>ды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003300" y="1557337"/>
            <a:ext cx="2305050" cy="3959225"/>
          </a:xfrm>
          <a:prstGeom prst="rect">
            <a:avLst/>
          </a:prstGeom>
          <a:noFill/>
          <a:ln cap="flat" cmpd="sng" w="25400">
            <a:solidFill>
              <a:srgbClr val="00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/>
        </p:nvSpPr>
        <p:spPr>
          <a:xfrm>
            <a:off x="395287" y="2565400"/>
            <a:ext cx="849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Азимутты картографиялық проекция-қалыпты тордың параллельдерінде концентрлік шеңберлер болатын картографиялық проекция; ал меридиандар-олардың радиусы параллельдердің жалпы центрінен бойлық айырмашылығына тең бұрыштарда бөлінеді.</a:t>
            </a:r>
            <a:endParaRPr sz="10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Қалыпты азимутальды проекциялар полярлық елдердің карталары үшін қолданылады. Көлденең және Қиғаш азимутальды проекциялар жер жарты шарларының, континенттердің, жұлдызды аспанның, Айдың және басқа планеталардың карталарында қолданылады.</a:t>
            </a:r>
            <a:endParaRPr sz="10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  <p:grpSp>
        <p:nvGrpSpPr>
          <p:cNvPr id="144" name="Google Shape;144;p6"/>
          <p:cNvGrpSpPr/>
          <p:nvPr/>
        </p:nvGrpSpPr>
        <p:grpSpPr>
          <a:xfrm>
            <a:off x="611187" y="620712"/>
            <a:ext cx="5616575" cy="1999192"/>
            <a:chOff x="249" y="754"/>
            <a:chExt cx="3720" cy="1372"/>
          </a:xfrm>
        </p:grpSpPr>
        <p:sp>
          <p:nvSpPr>
            <p:cNvPr id="145" name="Google Shape;145;p6"/>
            <p:cNvSpPr txBox="1"/>
            <p:nvPr/>
          </p:nvSpPr>
          <p:spPr>
            <a:xfrm>
              <a:off x="249" y="754"/>
              <a:ext cx="3720" cy="1270"/>
            </a:xfrm>
            <a:prstGeom prst="rect">
              <a:avLst/>
            </a:pr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6" name="Google Shape;146;p6"/>
            <p:cNvGrpSpPr/>
            <p:nvPr/>
          </p:nvGrpSpPr>
          <p:grpSpPr>
            <a:xfrm>
              <a:off x="295" y="765"/>
              <a:ext cx="3632" cy="1123"/>
              <a:chOff x="295" y="900"/>
              <a:chExt cx="3632" cy="1123"/>
            </a:xfrm>
          </p:grpSpPr>
          <p:pic>
            <p:nvPicPr>
              <p:cNvPr descr="1" id="147" name="Google Shape;147;p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95" y="935"/>
                <a:ext cx="3583" cy="1088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48" name="Google Shape;148;p6"/>
              <p:cNvCxnSpPr/>
              <p:nvPr/>
            </p:nvCxnSpPr>
            <p:spPr>
              <a:xfrm>
                <a:off x="389" y="1012"/>
                <a:ext cx="861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66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6"/>
              <p:cNvCxnSpPr/>
              <p:nvPr/>
            </p:nvCxnSpPr>
            <p:spPr>
              <a:xfrm>
                <a:off x="2517" y="1071"/>
                <a:ext cx="0" cy="862"/>
              </a:xfrm>
              <a:prstGeom prst="straightConnector1">
                <a:avLst/>
              </a:prstGeom>
              <a:noFill/>
              <a:ln cap="flat" cmpd="sng" w="31750">
                <a:solidFill>
                  <a:srgbClr val="FF66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0" name="Google Shape;150;p6"/>
              <p:cNvCxnSpPr/>
              <p:nvPr/>
            </p:nvCxnSpPr>
            <p:spPr>
              <a:xfrm>
                <a:off x="3337" y="900"/>
                <a:ext cx="590" cy="59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F66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sp>
          <p:nvSpPr>
            <p:cNvPr id="151" name="Google Shape;151;p6"/>
            <p:cNvSpPr txBox="1"/>
            <p:nvPr/>
          </p:nvSpPr>
          <p:spPr>
            <a:xfrm>
              <a:off x="463" y="1825"/>
              <a:ext cx="9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Поляр</a:t>
              </a:r>
              <a:r>
                <a:rPr lang="en-US" sz="1600">
                  <a:solidFill>
                    <a:schemeClr val="lt1"/>
                  </a:solidFill>
                </a:rPr>
                <a:t>лық</a:t>
              </a:r>
              <a:endParaRPr/>
            </a:p>
          </p:txBody>
        </p:sp>
        <p:sp>
          <p:nvSpPr>
            <p:cNvPr id="152" name="Google Shape;152;p6"/>
            <p:cNvSpPr txBox="1"/>
            <p:nvPr/>
          </p:nvSpPr>
          <p:spPr>
            <a:xfrm>
              <a:off x="1508" y="1818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0" i="0" lang="en-US" sz="16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Экваториал</a:t>
              </a:r>
              <a:r>
                <a:rPr lang="en-US" sz="1600">
                  <a:solidFill>
                    <a:schemeClr val="lt1"/>
                  </a:solidFill>
                </a:rPr>
                <a:t>ды</a:t>
              </a:r>
              <a:endParaRPr/>
            </a:p>
          </p:txBody>
        </p:sp>
        <p:sp>
          <p:nvSpPr>
            <p:cNvPr id="153" name="Google Shape;153;p6"/>
            <p:cNvSpPr txBox="1"/>
            <p:nvPr/>
          </p:nvSpPr>
          <p:spPr>
            <a:xfrm>
              <a:off x="3016" y="1826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lt1"/>
                  </a:solidFill>
                </a:rPr>
                <a:t>Қисық</a:t>
              </a:r>
              <a:endParaRPr/>
            </a:p>
          </p:txBody>
        </p:sp>
      </p:grpSp>
      <p:grpSp>
        <p:nvGrpSpPr>
          <p:cNvPr id="154" name="Google Shape;154;p6"/>
          <p:cNvGrpSpPr/>
          <p:nvPr/>
        </p:nvGrpSpPr>
        <p:grpSpPr>
          <a:xfrm>
            <a:off x="395287" y="3260725"/>
            <a:ext cx="6010275" cy="2930525"/>
            <a:chOff x="930" y="2160"/>
            <a:chExt cx="3856" cy="2030"/>
          </a:xfrm>
        </p:grpSpPr>
        <p:grpSp>
          <p:nvGrpSpPr>
            <p:cNvPr id="155" name="Google Shape;155;p6"/>
            <p:cNvGrpSpPr/>
            <p:nvPr/>
          </p:nvGrpSpPr>
          <p:grpSpPr>
            <a:xfrm>
              <a:off x="930" y="2250"/>
              <a:ext cx="3851" cy="1940"/>
              <a:chOff x="158" y="2250"/>
              <a:chExt cx="3851" cy="1940"/>
            </a:xfrm>
          </p:grpSpPr>
          <p:pic>
            <p:nvPicPr>
              <p:cNvPr descr="2" id="156" name="Google Shape;156;p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58" y="2250"/>
                <a:ext cx="3810" cy="18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7" name="Google Shape;157;p6"/>
              <p:cNvSpPr txBox="1"/>
              <p:nvPr/>
            </p:nvSpPr>
            <p:spPr>
              <a:xfrm>
                <a:off x="180" y="3957"/>
                <a:ext cx="3829" cy="2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600"/>
                  <a:buFont typeface="Arial"/>
                  <a:buNone/>
                </a:pPr>
                <a:r>
                  <a:rPr b="0" i="0" lang="en-US" sz="16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Гномоническая</a:t>
                </a:r>
                <a:r>
                  <a:rPr b="0" i="0" lang="en-US" sz="1600" u="none">
                    <a:solidFill>
                      <a:srgbClr val="FFCC00"/>
                    </a:solidFill>
                    <a:latin typeface="Arial"/>
                    <a:ea typeface="Arial"/>
                    <a:cs typeface="Arial"/>
                    <a:sym typeface="Arial"/>
                  </a:rPr>
                  <a:t>     </a:t>
                </a:r>
                <a:r>
                  <a:rPr b="0" i="0" lang="en-US" sz="16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Стереографическая</a:t>
                </a:r>
                <a:r>
                  <a:rPr b="0" i="0" lang="en-US" sz="1600" u="none">
                    <a:solidFill>
                      <a:srgbClr val="FFCC00"/>
                    </a:solidFill>
                    <a:latin typeface="Arial"/>
                    <a:ea typeface="Arial"/>
                    <a:cs typeface="Arial"/>
                    <a:sym typeface="Arial"/>
                  </a:rPr>
                  <a:t>        </a:t>
                </a:r>
                <a:r>
                  <a:rPr b="0" i="0" lang="en-US" sz="16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Ортографическая</a:t>
                </a:r>
                <a:endParaRPr/>
              </a:p>
            </p:txBody>
          </p:sp>
        </p:grpSp>
        <p:cxnSp>
          <p:nvCxnSpPr>
            <p:cNvPr id="158" name="Google Shape;158;p6"/>
            <p:cNvCxnSpPr/>
            <p:nvPr/>
          </p:nvCxnSpPr>
          <p:spPr>
            <a:xfrm>
              <a:off x="3606" y="3475"/>
              <a:ext cx="1043" cy="0"/>
            </a:xfrm>
            <a:prstGeom prst="straightConnector1">
              <a:avLst/>
            </a:prstGeom>
            <a:noFill/>
            <a:ln cap="flat" cmpd="sng" w="38100">
              <a:solidFill>
                <a:srgbClr val="FF66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59" name="Google Shape;159;p6"/>
            <p:cNvCxnSpPr/>
            <p:nvPr/>
          </p:nvCxnSpPr>
          <p:spPr>
            <a:xfrm>
              <a:off x="1020" y="3479"/>
              <a:ext cx="1043" cy="0"/>
            </a:xfrm>
            <a:prstGeom prst="straightConnector1">
              <a:avLst/>
            </a:prstGeom>
            <a:noFill/>
            <a:ln cap="flat" cmpd="sng" w="38100">
              <a:solidFill>
                <a:srgbClr val="FF66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60" name="Google Shape;160;p6"/>
            <p:cNvCxnSpPr/>
            <p:nvPr/>
          </p:nvCxnSpPr>
          <p:spPr>
            <a:xfrm>
              <a:off x="2278" y="3482"/>
              <a:ext cx="1043" cy="0"/>
            </a:xfrm>
            <a:prstGeom prst="straightConnector1">
              <a:avLst/>
            </a:prstGeom>
            <a:noFill/>
            <a:ln cap="flat" cmpd="sng" w="38100">
              <a:solidFill>
                <a:srgbClr val="FF66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61" name="Google Shape;161;p6"/>
            <p:cNvSpPr txBox="1"/>
            <p:nvPr/>
          </p:nvSpPr>
          <p:spPr>
            <a:xfrm>
              <a:off x="975" y="2160"/>
              <a:ext cx="3811" cy="1996"/>
            </a:xfrm>
            <a:prstGeom prst="rect">
              <a:avLst/>
            </a:pr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2" name="Google Shape;162;p6"/>
          <p:cNvSpPr txBox="1"/>
          <p:nvPr/>
        </p:nvSpPr>
        <p:spPr>
          <a:xfrm>
            <a:off x="2484437" y="0"/>
            <a:ext cx="397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Азимутал</a:t>
            </a:r>
            <a:r>
              <a:rPr b="1" lang="en-US" sz="2400">
                <a:solidFill>
                  <a:srgbClr val="FFFF00"/>
                </a:solidFill>
              </a:rPr>
              <a:t>ды проекция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6443662" y="765175"/>
            <a:ext cx="2484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400"/>
              <a:buFont typeface="Arial"/>
              <a:buNone/>
            </a:pPr>
            <a:r>
              <a:rPr lang="en-US">
                <a:solidFill>
                  <a:srgbClr val="00FFFF"/>
                </a:solidFill>
              </a:rPr>
              <a:t>Азимуталды проекцияның параметрлері - орталық нүктенің географиялық координаттары – ендік және бойлық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179387" y="6156325"/>
            <a:ext cx="896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12" id="165" name="Google Shape;16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2587" y="3213100"/>
            <a:ext cx="2178050" cy="288131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 txBox="1"/>
          <p:nvPr/>
        </p:nvSpPr>
        <p:spPr>
          <a:xfrm>
            <a:off x="6707187" y="5791200"/>
            <a:ext cx="2266950" cy="3048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Гномоническая проекция</a:t>
            </a:r>
            <a:endParaRPr/>
          </a:p>
        </p:txBody>
      </p:sp>
      <p:cxnSp>
        <p:nvCxnSpPr>
          <p:cNvPr id="167" name="Google Shape;167;p6"/>
          <p:cNvCxnSpPr/>
          <p:nvPr/>
        </p:nvCxnSpPr>
        <p:spPr>
          <a:xfrm>
            <a:off x="7019925" y="4437062"/>
            <a:ext cx="1728787" cy="863600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68" name="Google Shape;168;p6"/>
          <p:cNvSpPr/>
          <p:nvPr/>
        </p:nvSpPr>
        <p:spPr>
          <a:xfrm>
            <a:off x="7019925" y="4437062"/>
            <a:ext cx="1728787" cy="863600"/>
          </a:xfrm>
          <a:custGeom>
            <a:rect b="b" l="l" r="r" t="t"/>
            <a:pathLst>
              <a:path extrusionOk="0" h="544" w="1089">
                <a:moveTo>
                  <a:pt x="0" y="0"/>
                </a:moveTo>
                <a:cubicBezTo>
                  <a:pt x="94" y="30"/>
                  <a:pt x="189" y="61"/>
                  <a:pt x="272" y="91"/>
                </a:cubicBezTo>
                <a:cubicBezTo>
                  <a:pt x="355" y="121"/>
                  <a:pt x="431" y="151"/>
                  <a:pt x="499" y="181"/>
                </a:cubicBezTo>
                <a:cubicBezTo>
                  <a:pt x="567" y="211"/>
                  <a:pt x="613" y="234"/>
                  <a:pt x="681" y="272"/>
                </a:cubicBezTo>
                <a:cubicBezTo>
                  <a:pt x="749" y="310"/>
                  <a:pt x="839" y="363"/>
                  <a:pt x="907" y="408"/>
                </a:cubicBezTo>
                <a:cubicBezTo>
                  <a:pt x="975" y="453"/>
                  <a:pt x="1059" y="521"/>
                  <a:pt x="1089" y="544"/>
                </a:cubicBezTo>
              </a:path>
            </a:pathLst>
          </a:custGeom>
          <a:noFill/>
          <a:ln cap="flat" cmpd="sng" w="254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6948487" y="4902200"/>
            <a:ext cx="887412" cy="2444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Ортодрома</a:t>
            </a:r>
            <a:endParaRPr/>
          </a:p>
        </p:txBody>
      </p:sp>
      <p:sp>
        <p:nvSpPr>
          <p:cNvPr id="170" name="Google Shape;170;p6"/>
          <p:cNvSpPr txBox="1"/>
          <p:nvPr/>
        </p:nvSpPr>
        <p:spPr>
          <a:xfrm>
            <a:off x="7250112" y="4264025"/>
            <a:ext cx="1223962" cy="2444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Локсодрома</a:t>
            </a:r>
            <a:endParaRPr/>
          </a:p>
        </p:txBody>
      </p:sp>
      <p:cxnSp>
        <p:nvCxnSpPr>
          <p:cNvPr id="171" name="Google Shape;171;p6"/>
          <p:cNvCxnSpPr/>
          <p:nvPr/>
        </p:nvCxnSpPr>
        <p:spPr>
          <a:xfrm flipH="1">
            <a:off x="7596187" y="4508500"/>
            <a:ext cx="144462" cy="144462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2" name="Google Shape;172;p6"/>
          <p:cNvCxnSpPr/>
          <p:nvPr/>
        </p:nvCxnSpPr>
        <p:spPr>
          <a:xfrm flipH="1" rot="10800000">
            <a:off x="7380287" y="4724400"/>
            <a:ext cx="215900" cy="217487"/>
          </a:xfrm>
          <a:prstGeom prst="straightConnector1">
            <a:avLst/>
          </a:prstGeom>
          <a:noFill/>
          <a:ln cap="flat" cmpd="sng" w="9525">
            <a:solidFill>
              <a:srgbClr val="FF6600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" id="177" name="Google Shape;17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836612"/>
            <a:ext cx="4392612" cy="230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4659312"/>
            <a:ext cx="3455987" cy="2198687"/>
          </a:xfrm>
          <a:prstGeom prst="rect">
            <a:avLst/>
          </a:prstGeom>
          <a:noFill/>
          <a:ln cap="flat" cmpd="sng" w="25400">
            <a:solidFill>
              <a:srgbClr val="3366FF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79" name="Google Shape;179;p7"/>
          <p:cNvSpPr txBox="1"/>
          <p:nvPr/>
        </p:nvSpPr>
        <p:spPr>
          <a:xfrm>
            <a:off x="1331912" y="4292600"/>
            <a:ext cx="362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600"/>
              <a:buFont typeface="Arial"/>
              <a:buNone/>
            </a:pPr>
            <a:r>
              <a:rPr lang="en-US" sz="1600" u="sng">
                <a:solidFill>
                  <a:srgbClr val="FFCC00"/>
                </a:solidFill>
              </a:rPr>
              <a:t>Азимуталды теңаралық</a:t>
            </a:r>
            <a:endParaRPr/>
          </a:p>
        </p:txBody>
      </p:sp>
      <p:sp>
        <p:nvSpPr>
          <p:cNvPr id="180" name="Google Shape;180;p7"/>
          <p:cNvSpPr txBox="1"/>
          <p:nvPr/>
        </p:nvSpPr>
        <p:spPr>
          <a:xfrm>
            <a:off x="4140200" y="4941887"/>
            <a:ext cx="4700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Қашықтықтар мен бағыттар орталық нүктеге қатысты дәл. Теңіз және әуе навигациясында қолданылады.</a:t>
            </a:r>
            <a:endParaRPr/>
          </a:p>
        </p:txBody>
      </p:sp>
      <p:sp>
        <p:nvSpPr>
          <p:cNvPr id="181" name="Google Shape;181;p7"/>
          <p:cNvSpPr txBox="1"/>
          <p:nvPr/>
        </p:nvSpPr>
        <p:spPr>
          <a:xfrm>
            <a:off x="1258887" y="549275"/>
            <a:ext cx="390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600"/>
              <a:buFont typeface="Arial"/>
              <a:buNone/>
            </a:pPr>
            <a:r>
              <a:rPr lang="en-US" sz="1600" u="sng">
                <a:solidFill>
                  <a:srgbClr val="FFCC00"/>
                </a:solidFill>
              </a:rPr>
              <a:t>Ламберттің азимуталды теңшамалысы</a:t>
            </a:r>
            <a:endParaRPr/>
          </a:p>
        </p:txBody>
      </p:sp>
      <p:sp>
        <p:nvSpPr>
          <p:cNvPr id="182" name="Google Shape;182;p7"/>
          <p:cNvSpPr txBox="1"/>
          <p:nvPr/>
        </p:nvSpPr>
        <p:spPr>
          <a:xfrm>
            <a:off x="1887524" y="12700"/>
            <a:ext cx="5181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Азимутал</a:t>
            </a:r>
            <a:r>
              <a:rPr b="1" lang="en-US" sz="2800">
                <a:solidFill>
                  <a:srgbClr val="FFCC00"/>
                </a:solidFill>
              </a:rPr>
              <a:t>ды проекциялар</a:t>
            </a:r>
            <a:endParaRPr/>
          </a:p>
        </p:txBody>
      </p:sp>
      <p:sp>
        <p:nvSpPr>
          <p:cNvPr id="183" name="Google Shape;183;p7"/>
          <p:cNvSpPr txBox="1"/>
          <p:nvPr/>
        </p:nvSpPr>
        <p:spPr>
          <a:xfrm>
            <a:off x="323850" y="3065462"/>
            <a:ext cx="8569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Бұл проекция орталықтан нақты бағытты сақтай отырып, жеке көпбұрыштардың ауданын сақтайды. Пішін ең аз бұрмаланған, 2 пайыздан аз, орталық нүктеден 15 градус радиуста. Осы шектерден тыс бұрыштардың бұрмалануы анағұрлым маңызды; бұл проекция дөңгелек немесе шаршы пішінді жеке жер учаскелерін картаға түсіру үшін жақсы.</a:t>
            </a:r>
            <a:endParaRPr/>
          </a:p>
        </p:txBody>
      </p:sp>
      <p:pic>
        <p:nvPicPr>
          <p:cNvPr descr="8" id="184" name="Google Shape;18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4162" y="549275"/>
            <a:ext cx="3636962" cy="258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7900" y="1700212"/>
            <a:ext cx="1439862" cy="142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" id="190" name="Google Shape;19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836612"/>
            <a:ext cx="7272337" cy="232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" id="191" name="Google Shape;19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312" y="3789362"/>
            <a:ext cx="76327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>
            <a:off x="2484422" y="115875"/>
            <a:ext cx="431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Кон</a:t>
            </a:r>
            <a:r>
              <a:rPr b="1" lang="en-US" sz="2400">
                <a:solidFill>
                  <a:srgbClr val="FFFF00"/>
                </a:solidFill>
              </a:rPr>
              <a:t>устық проекциялар</a:t>
            </a:r>
            <a:endParaRPr/>
          </a:p>
        </p:txBody>
      </p:sp>
      <p:sp>
        <p:nvSpPr>
          <p:cNvPr id="193" name="Google Shape;193;p8"/>
          <p:cNvSpPr txBox="1"/>
          <p:nvPr/>
        </p:nvSpPr>
        <p:spPr>
          <a:xfrm>
            <a:off x="2916237" y="2924175"/>
            <a:ext cx="154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CC00"/>
                </a:solidFill>
              </a:rPr>
              <a:t>Жанама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3203575" y="5661025"/>
            <a:ext cx="112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CC00"/>
                </a:solidFill>
              </a:rPr>
              <a:t>Қиылған</a:t>
            </a:r>
            <a:endParaRPr/>
          </a:p>
        </p:txBody>
      </p:sp>
      <p:sp>
        <p:nvSpPr>
          <p:cNvPr id="195" name="Google Shape;195;p8"/>
          <p:cNvSpPr txBox="1"/>
          <p:nvPr/>
        </p:nvSpPr>
        <p:spPr>
          <a:xfrm>
            <a:off x="2093912" y="1370012"/>
            <a:ext cx="11097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Стандарт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параллель</a:t>
            </a:r>
            <a:endParaRPr/>
          </a:p>
        </p:txBody>
      </p:sp>
      <p:cxnSp>
        <p:nvCxnSpPr>
          <p:cNvPr id="196" name="Google Shape;196;p8"/>
          <p:cNvCxnSpPr/>
          <p:nvPr/>
        </p:nvCxnSpPr>
        <p:spPr>
          <a:xfrm flipH="1" rot="10800000">
            <a:off x="2224087" y="1700212"/>
            <a:ext cx="288925" cy="36036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7" name="Google Shape;197;p8"/>
          <p:cNvSpPr txBox="1"/>
          <p:nvPr/>
        </p:nvSpPr>
        <p:spPr>
          <a:xfrm>
            <a:off x="1746250" y="765175"/>
            <a:ext cx="11508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</a:rPr>
              <a:t>Орталық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меридиан</a:t>
            </a:r>
            <a:endParaRPr/>
          </a:p>
        </p:txBody>
      </p:sp>
      <p:cxnSp>
        <p:nvCxnSpPr>
          <p:cNvPr id="198" name="Google Shape;198;p8"/>
          <p:cNvCxnSpPr/>
          <p:nvPr/>
        </p:nvCxnSpPr>
        <p:spPr>
          <a:xfrm flipH="1" rot="10800000">
            <a:off x="1547812" y="1123950"/>
            <a:ext cx="635000" cy="36036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9" name="Google Shape;199;p8"/>
          <p:cNvSpPr txBox="1"/>
          <p:nvPr/>
        </p:nvSpPr>
        <p:spPr>
          <a:xfrm>
            <a:off x="1687512" y="3789362"/>
            <a:ext cx="11193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Стандарт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параллель </a:t>
            </a: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cxnSp>
        <p:nvCxnSpPr>
          <p:cNvPr id="200" name="Google Shape;200;p8"/>
          <p:cNvCxnSpPr/>
          <p:nvPr/>
        </p:nvCxnSpPr>
        <p:spPr>
          <a:xfrm flipH="1" rot="10800000">
            <a:off x="1822450" y="4119562"/>
            <a:ext cx="288925" cy="36036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1" name="Google Shape;201;p8"/>
          <p:cNvSpPr txBox="1"/>
          <p:nvPr/>
        </p:nvSpPr>
        <p:spPr>
          <a:xfrm>
            <a:off x="2119312" y="4221162"/>
            <a:ext cx="1119187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Стандартная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параллель 2</a:t>
            </a:r>
            <a:endParaRPr/>
          </a:p>
        </p:txBody>
      </p:sp>
      <p:cxnSp>
        <p:nvCxnSpPr>
          <p:cNvPr id="202" name="Google Shape;202;p8"/>
          <p:cNvCxnSpPr/>
          <p:nvPr/>
        </p:nvCxnSpPr>
        <p:spPr>
          <a:xfrm flipH="1" rot="10800000">
            <a:off x="2254250" y="4551362"/>
            <a:ext cx="288925" cy="36036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3" name="Google Shape;203;p8"/>
          <p:cNvSpPr txBox="1"/>
          <p:nvPr/>
        </p:nvSpPr>
        <p:spPr>
          <a:xfrm>
            <a:off x="4932362" y="5661025"/>
            <a:ext cx="3806700" cy="1077300"/>
          </a:xfrm>
          <a:prstGeom prst="rect">
            <a:avLst/>
          </a:prstGeom>
          <a:noFill/>
          <a:ln cap="flat" cmpd="sng" w="317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lt1"/>
                </a:solidFill>
              </a:rPr>
              <a:t>Конустық проекция параметрлері: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lt1"/>
                </a:solidFill>
              </a:rPr>
              <a:t>Орталық меридиан</a:t>
            </a:r>
            <a:endParaRPr sz="16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lt1"/>
                </a:solidFill>
              </a:rPr>
              <a:t>Стандартты параллель (бір немесе екі)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9"/>
          <p:cNvGrpSpPr/>
          <p:nvPr/>
        </p:nvGrpSpPr>
        <p:grpSpPr>
          <a:xfrm>
            <a:off x="250825" y="549275"/>
            <a:ext cx="4249737" cy="3552825"/>
            <a:chOff x="158" y="346"/>
            <a:chExt cx="2677" cy="2238"/>
          </a:xfrm>
        </p:grpSpPr>
        <p:pic>
          <p:nvPicPr>
            <p:cNvPr descr="9" id="209" name="Google Shape;209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8" y="482"/>
              <a:ext cx="2677" cy="18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9"/>
            <p:cNvSpPr txBox="1"/>
            <p:nvPr/>
          </p:nvSpPr>
          <p:spPr>
            <a:xfrm>
              <a:off x="295" y="2284"/>
              <a:ext cx="21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FF"/>
                </a:buClr>
                <a:buSzPts val="1200"/>
                <a:buFont typeface="Arial"/>
                <a:buNone/>
              </a:pPr>
              <a:r>
                <a:rPr b="0" i="0" lang="en-US" sz="1200" u="none">
                  <a:solidFill>
                    <a:srgbClr val="00FFFF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endParaRPr/>
            </a:p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FF"/>
                </a:buClr>
                <a:buSzPts val="1200"/>
                <a:buFont typeface="Arial"/>
                <a:buNone/>
              </a:pPr>
              <a:r>
                <a:rPr b="0" i="0" lang="en-US" sz="1200" u="none">
                  <a:solidFill>
                    <a:srgbClr val="00FFFF"/>
                  </a:solidFill>
                  <a:latin typeface="Arial"/>
                  <a:ea typeface="Arial"/>
                  <a:cs typeface="Arial"/>
                  <a:sym typeface="Arial"/>
                </a:rPr>
                <a:t>                   </a:t>
              </a:r>
              <a:endParaRPr/>
            </a:p>
          </p:txBody>
        </p:sp>
        <p:sp>
          <p:nvSpPr>
            <p:cNvPr id="211" name="Google Shape;211;p9"/>
            <p:cNvSpPr txBox="1"/>
            <p:nvPr/>
          </p:nvSpPr>
          <p:spPr>
            <a:xfrm>
              <a:off x="385" y="346"/>
              <a:ext cx="21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lt1"/>
                  </a:solidFill>
                </a:rPr>
                <a:t>Конустық теңаралық</a:t>
              </a:r>
              <a:r>
                <a:rPr b="0" i="0" lang="en-US" sz="16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212" name="Google Shape;212;p9"/>
          <p:cNvSpPr txBox="1"/>
          <p:nvPr/>
        </p:nvSpPr>
        <p:spPr>
          <a:xfrm>
            <a:off x="2484421" y="115875"/>
            <a:ext cx="470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Кон</a:t>
            </a:r>
            <a:r>
              <a:rPr b="1" lang="en-US" sz="2400">
                <a:solidFill>
                  <a:srgbClr val="FFFF00"/>
                </a:solidFill>
              </a:rPr>
              <a:t>устық проекциялар</a:t>
            </a:r>
            <a:endParaRPr/>
          </a:p>
        </p:txBody>
      </p:sp>
      <p:sp>
        <p:nvSpPr>
          <p:cNvPr id="213" name="Google Shape;213;p9"/>
          <p:cNvSpPr txBox="1"/>
          <p:nvPr/>
        </p:nvSpPr>
        <p:spPr>
          <a:xfrm>
            <a:off x="4427537" y="692150"/>
            <a:ext cx="4465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Орта ендіктерде орналасқан және созылған аумақтарды аймақтық картаға түсіру үшін қолданылады.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осылайша, субширотты бағытта.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Бұрынғы Кеңес Одағында бүкіл елді картаға түсіру үшін қолданылған.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Ендік диапазоны 30 градусқа дейін шектелуі керек.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>
              <a:solidFill>
                <a:srgbClr val="00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9"/>
          <p:cNvGrpSpPr/>
          <p:nvPr/>
        </p:nvGrpSpPr>
        <p:grpSpPr>
          <a:xfrm>
            <a:off x="611187" y="1052512"/>
            <a:ext cx="3600450" cy="2447925"/>
            <a:chOff x="385" y="663"/>
            <a:chExt cx="2268" cy="1542"/>
          </a:xfrm>
        </p:grpSpPr>
        <p:sp>
          <p:nvSpPr>
            <p:cNvPr id="215" name="Google Shape;215;p9"/>
            <p:cNvSpPr/>
            <p:nvPr/>
          </p:nvSpPr>
          <p:spPr>
            <a:xfrm>
              <a:off x="385" y="1109"/>
              <a:ext cx="2268" cy="703"/>
            </a:xfrm>
            <a:custGeom>
              <a:rect b="b" l="l" r="r" t="t"/>
              <a:pathLst>
                <a:path extrusionOk="0" h="703" w="2268">
                  <a:moveTo>
                    <a:pt x="0" y="8"/>
                  </a:moveTo>
                  <a:cubicBezTo>
                    <a:pt x="0" y="4"/>
                    <a:pt x="1" y="0"/>
                    <a:pt x="46" y="53"/>
                  </a:cubicBezTo>
                  <a:cubicBezTo>
                    <a:pt x="91" y="106"/>
                    <a:pt x="159" y="234"/>
                    <a:pt x="272" y="325"/>
                  </a:cubicBezTo>
                  <a:cubicBezTo>
                    <a:pt x="385" y="416"/>
                    <a:pt x="575" y="537"/>
                    <a:pt x="726" y="597"/>
                  </a:cubicBezTo>
                  <a:cubicBezTo>
                    <a:pt x="877" y="657"/>
                    <a:pt x="1052" y="673"/>
                    <a:pt x="1180" y="688"/>
                  </a:cubicBezTo>
                  <a:cubicBezTo>
                    <a:pt x="1308" y="703"/>
                    <a:pt x="1414" y="695"/>
                    <a:pt x="1497" y="688"/>
                  </a:cubicBezTo>
                  <a:cubicBezTo>
                    <a:pt x="1580" y="681"/>
                    <a:pt x="1611" y="666"/>
                    <a:pt x="1679" y="643"/>
                  </a:cubicBezTo>
                  <a:cubicBezTo>
                    <a:pt x="1747" y="620"/>
                    <a:pt x="1830" y="590"/>
                    <a:pt x="1905" y="552"/>
                  </a:cubicBezTo>
                  <a:cubicBezTo>
                    <a:pt x="1980" y="514"/>
                    <a:pt x="2072" y="454"/>
                    <a:pt x="2132" y="416"/>
                  </a:cubicBezTo>
                  <a:cubicBezTo>
                    <a:pt x="2192" y="378"/>
                    <a:pt x="2230" y="351"/>
                    <a:pt x="2268" y="325"/>
                  </a:cubicBezTo>
                </a:path>
              </a:pathLst>
            </a:custGeom>
            <a:noFill/>
            <a:ln cap="flat" cmpd="sng" w="19050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657" y="851"/>
              <a:ext cx="1951" cy="551"/>
            </a:xfrm>
            <a:custGeom>
              <a:rect b="b" l="l" r="r" t="t"/>
              <a:pathLst>
                <a:path extrusionOk="0" h="551" w="1951">
                  <a:moveTo>
                    <a:pt x="0" y="0"/>
                  </a:moveTo>
                  <a:cubicBezTo>
                    <a:pt x="30" y="49"/>
                    <a:pt x="61" y="99"/>
                    <a:pt x="91" y="136"/>
                  </a:cubicBezTo>
                  <a:cubicBezTo>
                    <a:pt x="121" y="173"/>
                    <a:pt x="152" y="196"/>
                    <a:pt x="182" y="226"/>
                  </a:cubicBezTo>
                  <a:cubicBezTo>
                    <a:pt x="212" y="256"/>
                    <a:pt x="235" y="287"/>
                    <a:pt x="273" y="317"/>
                  </a:cubicBezTo>
                  <a:cubicBezTo>
                    <a:pt x="311" y="347"/>
                    <a:pt x="372" y="385"/>
                    <a:pt x="409" y="408"/>
                  </a:cubicBezTo>
                  <a:cubicBezTo>
                    <a:pt x="446" y="431"/>
                    <a:pt x="461" y="438"/>
                    <a:pt x="499" y="453"/>
                  </a:cubicBezTo>
                  <a:cubicBezTo>
                    <a:pt x="537" y="468"/>
                    <a:pt x="582" y="484"/>
                    <a:pt x="635" y="499"/>
                  </a:cubicBezTo>
                  <a:cubicBezTo>
                    <a:pt x="688" y="514"/>
                    <a:pt x="749" y="537"/>
                    <a:pt x="817" y="544"/>
                  </a:cubicBezTo>
                  <a:cubicBezTo>
                    <a:pt x="885" y="551"/>
                    <a:pt x="961" y="551"/>
                    <a:pt x="1044" y="544"/>
                  </a:cubicBezTo>
                  <a:cubicBezTo>
                    <a:pt x="1127" y="537"/>
                    <a:pt x="1233" y="522"/>
                    <a:pt x="1316" y="499"/>
                  </a:cubicBezTo>
                  <a:cubicBezTo>
                    <a:pt x="1399" y="476"/>
                    <a:pt x="1483" y="438"/>
                    <a:pt x="1543" y="408"/>
                  </a:cubicBezTo>
                  <a:cubicBezTo>
                    <a:pt x="1603" y="378"/>
                    <a:pt x="1634" y="355"/>
                    <a:pt x="1679" y="317"/>
                  </a:cubicBezTo>
                  <a:cubicBezTo>
                    <a:pt x="1724" y="279"/>
                    <a:pt x="1770" y="226"/>
                    <a:pt x="1815" y="181"/>
                  </a:cubicBezTo>
                  <a:cubicBezTo>
                    <a:pt x="1860" y="136"/>
                    <a:pt x="1905" y="90"/>
                    <a:pt x="1951" y="45"/>
                  </a:cubicBezTo>
                </a:path>
              </a:pathLst>
            </a:custGeom>
            <a:noFill/>
            <a:ln cap="flat" cmpd="sng" w="19050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7" name="Google Shape;217;p9"/>
            <p:cNvCxnSpPr/>
            <p:nvPr/>
          </p:nvCxnSpPr>
          <p:spPr>
            <a:xfrm>
              <a:off x="1647" y="663"/>
              <a:ext cx="0" cy="1542"/>
            </a:xfrm>
            <a:prstGeom prst="straightConnector1">
              <a:avLst/>
            </a:prstGeom>
            <a:noFill/>
            <a:ln cap="flat" cmpd="sng" w="19050">
              <a:solidFill>
                <a:srgbClr val="00008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pic>
        <p:nvPicPr>
          <p:cNvPr descr="10" id="218" name="Google Shape;21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4292600"/>
            <a:ext cx="3025775" cy="2079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" id="219" name="Google Shape;21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87900" y="4292600"/>
            <a:ext cx="3024187" cy="211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5287" y="908050"/>
            <a:ext cx="3816350" cy="2662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" id="225" name="Google Shape;22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765175"/>
            <a:ext cx="6048375" cy="221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 txBox="1"/>
          <p:nvPr/>
        </p:nvSpPr>
        <p:spPr>
          <a:xfrm>
            <a:off x="1979612" y="115887"/>
            <a:ext cx="427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Цилиндр</a:t>
            </a:r>
            <a:r>
              <a:rPr b="1" lang="en-US" sz="2400">
                <a:solidFill>
                  <a:srgbClr val="FFFF00"/>
                </a:solidFill>
              </a:rPr>
              <a:t>лік проекциялар</a:t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1258887" y="2997200"/>
            <a:ext cx="540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</a:rPr>
              <a:t>Тік</a:t>
            </a: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</a:t>
            </a:r>
            <a:r>
              <a:rPr lang="en-US" sz="1800">
                <a:solidFill>
                  <a:schemeClr val="lt1"/>
                </a:solidFill>
              </a:rPr>
              <a:t>Көлденең</a:t>
            </a: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lang="en-US" sz="1800">
                <a:solidFill>
                  <a:schemeClr val="lt1"/>
                </a:solidFill>
              </a:rPr>
              <a:t>Қисық</a:t>
            </a:r>
            <a:endParaRPr/>
          </a:p>
        </p:txBody>
      </p:sp>
      <p:pic>
        <p:nvPicPr>
          <p:cNvPr id="228" name="Google Shape;22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387" y="4005262"/>
            <a:ext cx="2663825" cy="209391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 txBox="1"/>
          <p:nvPr/>
        </p:nvSpPr>
        <p:spPr>
          <a:xfrm>
            <a:off x="179387" y="6400800"/>
            <a:ext cx="3457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Параметр – </a:t>
            </a:r>
            <a:r>
              <a:rPr lang="en-US" sz="1200">
                <a:solidFill>
                  <a:srgbClr val="00FFFF"/>
                </a:solidFill>
              </a:rPr>
              <a:t>параллельдер симметриялы</a:t>
            </a:r>
            <a:endParaRPr/>
          </a:p>
        </p:txBody>
      </p:sp>
      <p:sp>
        <p:nvSpPr>
          <p:cNvPr id="230" name="Google Shape;230;p10"/>
          <p:cNvSpPr txBox="1"/>
          <p:nvPr/>
        </p:nvSpPr>
        <p:spPr>
          <a:xfrm>
            <a:off x="395287" y="6092825"/>
            <a:ext cx="230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Теңбұрыштық проекция</a:t>
            </a:r>
            <a:r>
              <a:rPr b="0" i="0" lang="en-US" sz="1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231" name="Google Shape;231;p10"/>
          <p:cNvSpPr txBox="1"/>
          <p:nvPr/>
        </p:nvSpPr>
        <p:spPr>
          <a:xfrm>
            <a:off x="3132137" y="4005262"/>
            <a:ext cx="45720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Осы проекцияда сызылған кез келген түзу сызық,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дәл азимутты көрсетеді. Бұл сызықтар шынайы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басқармалар румба сызықтары деп аталады және жалпы жағдайда нүктелер арасындағы ең қысқа қашықтықты сипаттамайды.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Навигациялық карталарды жасау үшін қолданылады.</a:t>
            </a:r>
            <a:endParaRPr>
              <a:solidFill>
                <a:srgbClr val="FFCC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rgbClr val="FFCC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" id="236" name="Google Shape;23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908050"/>
            <a:ext cx="3571875" cy="3671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6-1" id="237" name="Google Shape;23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95737" y="908050"/>
            <a:ext cx="2616200" cy="11922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6-2" id="238" name="Google Shape;23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95737" y="2060575"/>
            <a:ext cx="2700337" cy="1239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6-3" id="239" name="Google Shape;23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95737" y="3284537"/>
            <a:ext cx="2617787" cy="1198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7" id="240" name="Google Shape;24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48487" y="1052512"/>
            <a:ext cx="1924050" cy="33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1"/>
          <p:cNvSpPr txBox="1"/>
          <p:nvPr/>
        </p:nvSpPr>
        <p:spPr>
          <a:xfrm>
            <a:off x="468312" y="260350"/>
            <a:ext cx="792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FFFF00"/>
                </a:solidFill>
              </a:rPr>
              <a:t>Меркатордың көлденең цилиндрлік проекциясы</a:t>
            </a:r>
            <a:endParaRPr/>
          </a:p>
        </p:txBody>
      </p:sp>
      <p:sp>
        <p:nvSpPr>
          <p:cNvPr id="242" name="Google Shape;242;p11"/>
          <p:cNvSpPr txBox="1"/>
          <p:nvPr/>
        </p:nvSpPr>
        <p:spPr>
          <a:xfrm>
            <a:off x="519112" y="4984750"/>
            <a:ext cx="1841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34925" y="4652962"/>
            <a:ext cx="396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Жер шары ені 6° 60 аймаққа бөлінген аймақтар батыстан шығысқа қарай 0° - дан бастап нөмірленеді</a:t>
            </a:r>
            <a:endParaRPr/>
          </a:p>
        </p:txBody>
      </p:sp>
      <p:sp>
        <p:nvSpPr>
          <p:cNvPr id="244" name="Google Shape;244;p11"/>
          <p:cNvSpPr txBox="1"/>
          <p:nvPr/>
        </p:nvSpPr>
        <p:spPr>
          <a:xfrm>
            <a:off x="3959225" y="4652962"/>
            <a:ext cx="5184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Жобалау а-да жүреді қиял цилиндрі, ол жердің эллипсоидін меридианның бойымен, аймақтың орталық (осьтік) меридианы деп атайды</a:t>
            </a:r>
            <a:r>
              <a:rPr b="0" i="0" lang="en-US" sz="1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245" name="Google Shape;245;p11"/>
          <p:cNvSpPr txBox="1"/>
          <p:nvPr/>
        </p:nvSpPr>
        <p:spPr>
          <a:xfrm>
            <a:off x="179387" y="5589587"/>
            <a:ext cx="8713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Arial"/>
              <a:buNone/>
            </a:pPr>
            <a:r>
              <a:rPr lang="en-US">
                <a:solidFill>
                  <a:srgbClr val="FFCC00"/>
                </a:solidFill>
              </a:rPr>
              <a:t>Проекция тең бұрышты. Жергілікті бұрыштар барлық бағытта дәл, кіші формалар сақталады, орталық меридианнан алыстаған кезде үлкен аумақтардың бұрмалануы артады. Сфероид немесе эллипсоидтың ұзындығы орталық меридианның екі жағында 10-12° аралығында болуы керек.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7" id="250" name="Google Shape;2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476250"/>
            <a:ext cx="2128837" cy="37449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1" name="Google Shape;251;p12"/>
          <p:cNvGrpSpPr/>
          <p:nvPr/>
        </p:nvGrpSpPr>
        <p:grpSpPr>
          <a:xfrm>
            <a:off x="682625" y="620712"/>
            <a:ext cx="1933574" cy="3417888"/>
            <a:chOff x="472" y="527"/>
            <a:chExt cx="1218" cy="2153"/>
          </a:xfrm>
        </p:grpSpPr>
        <p:cxnSp>
          <p:nvCxnSpPr>
            <p:cNvPr id="252" name="Google Shape;252;p12"/>
            <p:cNvCxnSpPr/>
            <p:nvPr/>
          </p:nvCxnSpPr>
          <p:spPr>
            <a:xfrm>
              <a:off x="476" y="1616"/>
              <a:ext cx="1200" cy="0"/>
            </a:xfrm>
            <a:prstGeom prst="straightConnector1">
              <a:avLst/>
            </a:prstGeom>
            <a:noFill/>
            <a:ln cap="flat" cmpd="sng" w="31750">
              <a:solidFill>
                <a:srgbClr val="FF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3" name="Google Shape;253;p12"/>
            <p:cNvCxnSpPr/>
            <p:nvPr/>
          </p:nvCxnSpPr>
          <p:spPr>
            <a:xfrm>
              <a:off x="1020" y="527"/>
              <a:ext cx="0" cy="21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4" name="Google Shape;254;p12"/>
            <p:cNvCxnSpPr/>
            <p:nvPr/>
          </p:nvCxnSpPr>
          <p:spPr>
            <a:xfrm>
              <a:off x="476" y="1718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5" name="Google Shape;255;p12"/>
            <p:cNvCxnSpPr/>
            <p:nvPr/>
          </p:nvCxnSpPr>
          <p:spPr>
            <a:xfrm>
              <a:off x="476" y="1821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6" name="Google Shape;256;p12"/>
            <p:cNvCxnSpPr/>
            <p:nvPr/>
          </p:nvCxnSpPr>
          <p:spPr>
            <a:xfrm>
              <a:off x="486" y="1926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7" name="Google Shape;257;p12"/>
            <p:cNvCxnSpPr/>
            <p:nvPr/>
          </p:nvCxnSpPr>
          <p:spPr>
            <a:xfrm>
              <a:off x="486" y="2035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8" name="Google Shape;258;p12"/>
            <p:cNvCxnSpPr/>
            <p:nvPr/>
          </p:nvCxnSpPr>
          <p:spPr>
            <a:xfrm>
              <a:off x="480" y="2149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59" name="Google Shape;259;p12"/>
            <p:cNvCxnSpPr/>
            <p:nvPr/>
          </p:nvCxnSpPr>
          <p:spPr>
            <a:xfrm>
              <a:off x="480" y="2252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0" name="Google Shape;260;p12"/>
            <p:cNvCxnSpPr/>
            <p:nvPr/>
          </p:nvCxnSpPr>
          <p:spPr>
            <a:xfrm>
              <a:off x="490" y="2357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1" name="Google Shape;261;p12"/>
            <p:cNvCxnSpPr/>
            <p:nvPr/>
          </p:nvCxnSpPr>
          <p:spPr>
            <a:xfrm>
              <a:off x="490" y="2466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2" name="Google Shape;262;p12"/>
            <p:cNvCxnSpPr/>
            <p:nvPr/>
          </p:nvCxnSpPr>
          <p:spPr>
            <a:xfrm>
              <a:off x="476" y="2571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3" name="Google Shape;263;p12"/>
            <p:cNvCxnSpPr/>
            <p:nvPr/>
          </p:nvCxnSpPr>
          <p:spPr>
            <a:xfrm>
              <a:off x="476" y="2680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4" name="Google Shape;264;p12"/>
            <p:cNvCxnSpPr/>
            <p:nvPr/>
          </p:nvCxnSpPr>
          <p:spPr>
            <a:xfrm>
              <a:off x="474" y="551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5" name="Google Shape;265;p12"/>
            <p:cNvCxnSpPr/>
            <p:nvPr/>
          </p:nvCxnSpPr>
          <p:spPr>
            <a:xfrm>
              <a:off x="474" y="654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6" name="Google Shape;266;p12"/>
            <p:cNvCxnSpPr/>
            <p:nvPr/>
          </p:nvCxnSpPr>
          <p:spPr>
            <a:xfrm>
              <a:off x="472" y="765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7" name="Google Shape;267;p12"/>
            <p:cNvCxnSpPr/>
            <p:nvPr/>
          </p:nvCxnSpPr>
          <p:spPr>
            <a:xfrm>
              <a:off x="484" y="868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8" name="Google Shape;268;p12"/>
            <p:cNvCxnSpPr/>
            <p:nvPr/>
          </p:nvCxnSpPr>
          <p:spPr>
            <a:xfrm>
              <a:off x="478" y="976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69" name="Google Shape;269;p12"/>
            <p:cNvCxnSpPr/>
            <p:nvPr/>
          </p:nvCxnSpPr>
          <p:spPr>
            <a:xfrm>
              <a:off x="478" y="1085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0" name="Google Shape;270;p12"/>
            <p:cNvCxnSpPr/>
            <p:nvPr/>
          </p:nvCxnSpPr>
          <p:spPr>
            <a:xfrm>
              <a:off x="488" y="1190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1" name="Google Shape;271;p12"/>
            <p:cNvCxnSpPr/>
            <p:nvPr/>
          </p:nvCxnSpPr>
          <p:spPr>
            <a:xfrm>
              <a:off x="488" y="1299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2" name="Google Shape;272;p12"/>
            <p:cNvCxnSpPr/>
            <p:nvPr/>
          </p:nvCxnSpPr>
          <p:spPr>
            <a:xfrm>
              <a:off x="474" y="1398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3" name="Google Shape;273;p12"/>
            <p:cNvCxnSpPr/>
            <p:nvPr/>
          </p:nvCxnSpPr>
          <p:spPr>
            <a:xfrm>
              <a:off x="474" y="1513"/>
              <a:ext cx="1200" cy="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4" name="Google Shape;274;p12"/>
            <p:cNvCxnSpPr/>
            <p:nvPr/>
          </p:nvCxnSpPr>
          <p:spPr>
            <a:xfrm>
              <a:off x="748" y="527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5" name="Google Shape;275;p12"/>
            <p:cNvCxnSpPr/>
            <p:nvPr/>
          </p:nvCxnSpPr>
          <p:spPr>
            <a:xfrm>
              <a:off x="654" y="527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6" name="Google Shape;276;p12"/>
            <p:cNvCxnSpPr/>
            <p:nvPr/>
          </p:nvCxnSpPr>
          <p:spPr>
            <a:xfrm>
              <a:off x="555" y="536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7" name="Google Shape;277;p12"/>
            <p:cNvCxnSpPr/>
            <p:nvPr/>
          </p:nvCxnSpPr>
          <p:spPr>
            <a:xfrm>
              <a:off x="1479" y="543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8" name="Google Shape;278;p12"/>
            <p:cNvCxnSpPr/>
            <p:nvPr/>
          </p:nvCxnSpPr>
          <p:spPr>
            <a:xfrm>
              <a:off x="1385" y="543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9" name="Google Shape;279;p12"/>
            <p:cNvCxnSpPr/>
            <p:nvPr/>
          </p:nvCxnSpPr>
          <p:spPr>
            <a:xfrm>
              <a:off x="1286" y="552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0" name="Google Shape;280;p12"/>
            <p:cNvCxnSpPr/>
            <p:nvPr/>
          </p:nvCxnSpPr>
          <p:spPr>
            <a:xfrm>
              <a:off x="930" y="545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1" name="Google Shape;281;p12"/>
            <p:cNvCxnSpPr/>
            <p:nvPr/>
          </p:nvCxnSpPr>
          <p:spPr>
            <a:xfrm>
              <a:off x="836" y="545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2" name="Google Shape;282;p12"/>
            <p:cNvCxnSpPr/>
            <p:nvPr/>
          </p:nvCxnSpPr>
          <p:spPr>
            <a:xfrm>
              <a:off x="1196" y="539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3" name="Google Shape;283;p12"/>
            <p:cNvCxnSpPr/>
            <p:nvPr/>
          </p:nvCxnSpPr>
          <p:spPr>
            <a:xfrm>
              <a:off x="1102" y="539"/>
              <a:ext cx="0" cy="21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284" name="Google Shape;284;p12"/>
          <p:cNvSpPr txBox="1"/>
          <p:nvPr/>
        </p:nvSpPr>
        <p:spPr>
          <a:xfrm>
            <a:off x="2771775" y="549275"/>
            <a:ext cx="5256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Цилиндр жазықтыққа салынып, экватор мен Орталық меридианның қиылысу нүктесінде координаталары бар тікбұрышты шақырым тор қолданылады. Тордың тік сызықтары орталық меридианға параллель орналасқан.</a:t>
            </a:r>
            <a:endParaRPr/>
          </a:p>
        </p:txBody>
      </p:sp>
      <p:pic>
        <p:nvPicPr>
          <p:cNvPr descr="18" id="285" name="Google Shape;28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8037" y="1844675"/>
            <a:ext cx="2016125" cy="180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2"/>
          <p:cNvSpPr txBox="1"/>
          <p:nvPr/>
        </p:nvSpPr>
        <p:spPr>
          <a:xfrm>
            <a:off x="179387" y="4581525"/>
            <a:ext cx="50403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Д</a:t>
            </a:r>
            <a:r>
              <a:rPr lang="en-US">
                <a:solidFill>
                  <a:srgbClr val="FFFF00"/>
                </a:solidFill>
              </a:rPr>
              <a:t>барлық тікбұрышты координаттар оң болуы үшін Шығыс ығысуы енгізіледі</a:t>
            </a:r>
            <a:endParaRPr>
              <a:solidFill>
                <a:srgbClr val="FFFF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00"/>
                </a:solidFill>
              </a:rPr>
              <a:t>(жалған шығыс), 500,000 М, яғни орталық меридиандағы х координатасы 500,000 м. оңтүстік жарты шарда сол мақсатта Солтүстік ығысу (жалған Солтүстік) Y координаты үшін 10,000,000 М</a:t>
            </a:r>
            <a:endParaRPr>
              <a:solidFill>
                <a:srgbClr val="FFFF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287" name="Google Shape;287;p12"/>
          <p:cNvSpPr txBox="1"/>
          <p:nvPr/>
        </p:nvSpPr>
        <p:spPr>
          <a:xfrm>
            <a:off x="5472112" y="2060575"/>
            <a:ext cx="3672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en-US">
                <a:solidFill>
                  <a:schemeClr val="lt1"/>
                </a:solidFill>
              </a:rPr>
              <a:t>километрлік тордың тік сызықтары дәл солтүстікке бағытталмаған (орталық меридиандағы сызықты қоспағанда), меридиандармен алшақтық бұрышы 3°дейін болуы мүмкін.</a:t>
            </a:r>
            <a:endParaRPr/>
          </a:p>
        </p:txBody>
      </p:sp>
      <p:pic>
        <p:nvPicPr>
          <p:cNvPr descr="20" id="288" name="Google Shape;28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24525" y="3500437"/>
            <a:ext cx="3240086" cy="2362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" name="Google Shape;289;p12"/>
          <p:cNvGrpSpPr/>
          <p:nvPr/>
        </p:nvGrpSpPr>
        <p:grpSpPr>
          <a:xfrm>
            <a:off x="5992812" y="4249737"/>
            <a:ext cx="955675" cy="1392237"/>
            <a:chOff x="3775" y="2677"/>
            <a:chExt cx="602" cy="877"/>
          </a:xfrm>
        </p:grpSpPr>
        <p:sp>
          <p:nvSpPr>
            <p:cNvPr id="290" name="Google Shape;290;p12"/>
            <p:cNvSpPr/>
            <p:nvPr/>
          </p:nvSpPr>
          <p:spPr>
            <a:xfrm rot="-5400000">
              <a:off x="4182" y="2827"/>
              <a:ext cx="300" cy="0"/>
            </a:xfrm>
            <a:prstGeom prst="leftBrace">
              <a:avLst>
                <a:gd fmla="val 8333" name="adj1"/>
                <a:gd fmla="val 50000" name="adj2"/>
              </a:avLst>
            </a:prstGeom>
            <a:noFill/>
            <a:ln cap="flat" cmpd="sng" w="254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2"/>
            <p:cNvSpPr txBox="1"/>
            <p:nvPr/>
          </p:nvSpPr>
          <p:spPr>
            <a:xfrm>
              <a:off x="3775" y="3254"/>
              <a:ext cx="600" cy="3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C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rgbClr val="FFCC00"/>
                  </a:solidFill>
                </a:rPr>
                <a:t>Зона номері</a:t>
              </a:r>
              <a:endParaRPr/>
            </a:p>
          </p:txBody>
        </p:sp>
        <p:cxnSp>
          <p:nvCxnSpPr>
            <p:cNvPr id="292" name="Google Shape;292;p12"/>
            <p:cNvCxnSpPr/>
            <p:nvPr/>
          </p:nvCxnSpPr>
          <p:spPr>
            <a:xfrm flipH="1">
              <a:off x="4077" y="2931"/>
              <a:ext cx="300" cy="300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miter lim="800000"/>
              <a:headEnd len="med" w="med" type="triangle"/>
              <a:tailEnd len="med" w="med" type="none"/>
            </a:ln>
          </p:spPr>
        </p:cxnSp>
      </p:grpSp>
      <p:grpSp>
        <p:nvGrpSpPr>
          <p:cNvPr id="293" name="Google Shape;293;p12"/>
          <p:cNvGrpSpPr/>
          <p:nvPr/>
        </p:nvGrpSpPr>
        <p:grpSpPr>
          <a:xfrm>
            <a:off x="7135812" y="4264025"/>
            <a:ext cx="1817687" cy="1296987"/>
            <a:chOff x="4495" y="2686"/>
            <a:chExt cx="1145" cy="817"/>
          </a:xfrm>
        </p:grpSpPr>
        <p:sp>
          <p:nvSpPr>
            <p:cNvPr id="294" name="Google Shape;294;p12"/>
            <p:cNvSpPr/>
            <p:nvPr/>
          </p:nvSpPr>
          <p:spPr>
            <a:xfrm rot="-5400000">
              <a:off x="4345" y="2836"/>
              <a:ext cx="300" cy="0"/>
            </a:xfrm>
            <a:prstGeom prst="leftBrace">
              <a:avLst>
                <a:gd fmla="val 8333" name="adj1"/>
                <a:gd fmla="val 50000" name="adj2"/>
              </a:avLst>
            </a:prstGeom>
            <a:noFill/>
            <a:ln cap="flat" cmpd="sng" w="254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2"/>
            <p:cNvSpPr txBox="1"/>
            <p:nvPr/>
          </p:nvSpPr>
          <p:spPr>
            <a:xfrm>
              <a:off x="4740" y="3203"/>
              <a:ext cx="900" cy="3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C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rgbClr val="FFCC00"/>
                  </a:solidFill>
                </a:rPr>
                <a:t>Бұрмалау</a:t>
              </a:r>
              <a:endParaRPr/>
            </a:p>
          </p:txBody>
        </p:sp>
        <p:cxnSp>
          <p:nvCxnSpPr>
            <p:cNvPr id="296" name="Google Shape;296;p12"/>
            <p:cNvCxnSpPr/>
            <p:nvPr/>
          </p:nvCxnSpPr>
          <p:spPr>
            <a:xfrm>
              <a:off x="4576" y="2946"/>
              <a:ext cx="300" cy="300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miter lim="800000"/>
              <a:headEnd len="med" w="med" type="triangle"/>
              <a:tailEnd len="med" w="med" type="none"/>
            </a:ln>
          </p:spPr>
        </p:cxnSp>
      </p:grpSp>
      <p:sp>
        <p:nvSpPr>
          <p:cNvPr id="297" name="Google Shape;297;p12"/>
          <p:cNvSpPr txBox="1"/>
          <p:nvPr/>
        </p:nvSpPr>
        <p:spPr>
          <a:xfrm>
            <a:off x="5256212" y="6021387"/>
            <a:ext cx="3887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</a:rPr>
              <a:t>Зона нөмірі және бұрмалану картаның Шығыс координатына қосылады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2010-09-10T09:01:46Z</dcterms:created>
  <dc:creator>geoinform_444</dc:creator>
</cp:coreProperties>
</file>